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jpeg" ContentType="image/jpeg"/>
  <Override PartName="/ppt/media/image1.png" ContentType="image/png"/>
  <Override PartName="/ppt/media/image3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21.png" ContentType="image/png"/>
  <Override PartName="/ppt/media/image8.jpeg" ContentType="image/jpe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3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30.png" ContentType="image/png"/>
  <Override PartName="/ppt/media/image3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1035707-BE7F-4B21-B8EB-FA52555C45D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1371600" y="764280"/>
            <a:ext cx="5028120" cy="377100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B9C7A1F-C251-4A90-A5E1-F30AF2F3B38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C598A23-1DFB-41B3-942B-266FB3B73E3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B46683F-2215-4E51-9899-B4E3071004B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Shape 1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D363CB2-D390-4E85-BB35-926023B243E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8F5E808-1B81-4B29-ACC1-09101F7BDFE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TextShape 9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A95408B-4826-4D22-AB28-8FC686E1F12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94965E0-40C5-4263-83FD-246E62BE0F0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DF1280F-5316-41E9-9413-5E5DC97D7DA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B20D76B-6BB3-4B7E-993F-C81A01EC845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74DF2EC-B4E9-4DDD-98FE-7ABFC7EF396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Shape 16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4B96C98-DBD5-4067-86B8-818C4C923D4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B633106-83D0-4D84-A8AB-6F40A8D22E4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1690CA7-7DB0-4CCC-B0DF-AC6D1273986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AC678FE-87BD-4DBD-B511-444073D7B02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4FB0B74-D4CF-46AD-97B6-D3D0A34B99D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34181DF-8B8E-40DD-9701-D0127A17E17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6E19BAA-2079-410C-BECB-C5E7527CE2D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A5F8B8A-4C28-4E2C-B8B8-85F1217C9D6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466BF9F-A641-46A6-8BD2-F87B327887D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85A946F-1485-42A4-9DE2-1569FFC6B55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Line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3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rgbClr val="727ca3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rgbClr val="9fb8cd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3" hidden="1"/>
          <p:cNvSpPr/>
          <p:nvPr/>
        </p:nvSpPr>
        <p:spPr>
          <a:xfrm rot="5400000">
            <a:off x="419760" y="6467400"/>
            <a:ext cx="190080" cy="119520"/>
          </a:xfrm>
          <a:prstGeom prst="triangle">
            <a:avLst>
              <a:gd name="adj" fmla="val 50000"/>
            </a:avLst>
          </a:prstGeom>
          <a:solidFill>
            <a:srgbClr val="727ca3"/>
          </a:solidFill>
          <a:ln w="2556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905040" y="3648240"/>
            <a:ext cx="7314480" cy="12794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9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10"/>
          <p:cNvSpPr/>
          <p:nvPr/>
        </p:nvSpPr>
        <p:spPr>
          <a:xfrm>
            <a:off x="905040" y="3648240"/>
            <a:ext cx="227880" cy="127944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CustomShape 1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r="5400000" dist="2556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en.wikipedia.org/wiki/Taut-line_hitch" TargetMode="External"/><Relationship Id="rId3" Type="http://schemas.openxmlformats.org/officeDocument/2006/relationships/image" Target="../media/image21.png"/><Relationship Id="rId4" Type="http://schemas.openxmlformats.org/officeDocument/2006/relationships/hyperlink" Target="https://www.animatedknots.com/midshipmans-hitch-knot" TargetMode="Externa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/>
          <p:nvPr/>
        </p:nvSpPr>
        <p:spPr>
          <a:xfrm>
            <a:off x="1219320" y="3733920"/>
            <a:ext cx="6857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Bookman Old Style"/>
              </a:rPr>
              <a:t>Knots and Ropes in Amateur Radio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Shape 2"/>
          <p:cNvSpPr/>
          <p:nvPr/>
        </p:nvSpPr>
        <p:spPr>
          <a:xfrm>
            <a:off x="1219320" y="5124600"/>
            <a:ext cx="685728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464653"/>
                </a:solidFill>
                <a:latin typeface="Bookman Old Style"/>
              </a:rPr>
              <a:t>Anthony A.T. Mendina, NT5TM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2428920" y="558360"/>
            <a:ext cx="3831120" cy="282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CE3C5D5B-B4B4-4873-985A-6A9951AC450E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Figure-Eight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Shape 3"/>
          <p:cNvSpPr/>
          <p:nvPr/>
        </p:nvSpPr>
        <p:spPr>
          <a:xfrm>
            <a:off x="914400" y="1463040"/>
            <a:ext cx="722340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simple stopper knot.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basis of the Figure-Eight Bend and Figure-Eight Loop.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4282200" y="2514600"/>
            <a:ext cx="3947400" cy="1973520"/>
          </a:xfrm>
          <a:prstGeom prst="rect">
            <a:avLst/>
          </a:prstGeom>
          <a:ln w="0">
            <a:noFill/>
          </a:ln>
        </p:spPr>
      </p:pic>
      <p:pic>
        <p:nvPicPr>
          <p:cNvPr id="331" name="" descr=""/>
          <p:cNvPicPr/>
          <p:nvPr/>
        </p:nvPicPr>
        <p:blipFill>
          <a:blip r:embed="rId2"/>
          <a:stretch/>
        </p:blipFill>
        <p:spPr>
          <a:xfrm>
            <a:off x="1310400" y="22860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32" name=""/>
          <p:cNvSpPr txBox="1"/>
          <p:nvPr/>
        </p:nvSpPr>
        <p:spPr>
          <a:xfrm>
            <a:off x="1371600" y="4800600"/>
            <a:ext cx="34290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https://www.animatedknots.com/figure-8-knot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E5121686-8BE6-40CD-BBD8-E0CB03E6161D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Figure-Eight Loop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3"/>
          <p:cNvSpPr/>
          <p:nvPr/>
        </p:nvSpPr>
        <p:spPr>
          <a:xfrm>
            <a:off x="914400" y="1463040"/>
            <a:ext cx="722340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Basis of the strongest-known loop (double figure-8 or figure-9).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Try to tie it on your own before we move on to the next slide.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1324800" y="2468880"/>
            <a:ext cx="6494400" cy="348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7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4B14D394-5E55-4921-B30B-5A4C6B173BA2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Figure-Eight Loop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10"/>
          <p:cNvSpPr/>
          <p:nvPr/>
        </p:nvSpPr>
        <p:spPr>
          <a:xfrm>
            <a:off x="914400" y="1463040"/>
            <a:ext cx="722340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Two common ways to tie: follow through or on a loop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Loop version is extremely strong when given an extra half-twist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Shape 11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1371600" y="5029200"/>
            <a:ext cx="29718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https://www.animatedknots.com/figure-8-follow-through-loop-knot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1371600" y="2514600"/>
            <a:ext cx="2514600" cy="2514600"/>
          </a:xfrm>
          <a:prstGeom prst="rect">
            <a:avLst/>
          </a:prstGeom>
          <a:ln w="0">
            <a:noFill/>
          </a:ln>
        </p:spPr>
      </p:pic>
      <p:pic>
        <p:nvPicPr>
          <p:cNvPr id="344" name="" descr=""/>
          <p:cNvPicPr/>
          <p:nvPr/>
        </p:nvPicPr>
        <p:blipFill>
          <a:blip r:embed="rId2"/>
          <a:stretch/>
        </p:blipFill>
        <p:spPr>
          <a:xfrm>
            <a:off x="5257800" y="25146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45" name=""/>
          <p:cNvSpPr txBox="1"/>
          <p:nvPr/>
        </p:nvSpPr>
        <p:spPr>
          <a:xfrm>
            <a:off x="5257800" y="5029200"/>
            <a:ext cx="29718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https://www.animatedknots.com/figure-9-loop-knot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C51B9589-F743-49FE-B309-BEABE623EA2E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Taut-Line Hitch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Field day special! Adjustable!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Must be kept tight; not for permanent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Several variations; you can also add more loops in step 2.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914400" y="2424960"/>
            <a:ext cx="7314840" cy="3701160"/>
          </a:xfrm>
          <a:prstGeom prst="rect">
            <a:avLst/>
          </a:prstGeom>
          <a:ln w="0">
            <a:noFill/>
          </a:ln>
        </p:spPr>
      </p:pic>
      <p:sp>
        <p:nvSpPr>
          <p:cNvPr id="351" name=""/>
          <p:cNvSpPr txBox="1"/>
          <p:nvPr/>
        </p:nvSpPr>
        <p:spPr>
          <a:xfrm>
            <a:off x="914400" y="6095520"/>
            <a:ext cx="4343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https://en.wikipedia.org/wiki/Taut-line_hitch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6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4FE71633-8C29-4584-8D09-48B3B3E5AF00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CustomShape 1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Taut-Line Hitch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Shape 8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1143000" y="13716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56" name=""/>
          <p:cNvSpPr txBox="1"/>
          <p:nvPr/>
        </p:nvSpPr>
        <p:spPr>
          <a:xfrm>
            <a:off x="1143000" y="3886200"/>
            <a:ext cx="3657600" cy="86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  <a:hlinkClick r:id="rId2"/>
              </a:rPr>
              <a:t>https://en.wikipedia.org/wiki/Taut-line_hitch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I prefer variation #1857 because it’s easiest to untie after heavy use.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" descr=""/>
          <p:cNvPicPr/>
          <p:nvPr/>
        </p:nvPicPr>
        <p:blipFill>
          <a:blip r:embed="rId3"/>
          <a:stretch/>
        </p:blipFill>
        <p:spPr>
          <a:xfrm>
            <a:off x="5029200" y="13716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58" name=""/>
          <p:cNvSpPr txBox="1"/>
          <p:nvPr/>
        </p:nvSpPr>
        <p:spPr>
          <a:xfrm>
            <a:off x="5029200" y="3886200"/>
            <a:ext cx="3429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  <a:hlinkClick r:id="rId4"/>
              </a:rPr>
              <a:t>https://www.animatedknots.com/midshipmans-hitch-knot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Animatedknots.com dislikes my favorite form because it’s not ready to use until you’re done tying it.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3A12EF89-1BE5-4200-A478-7E11D39328AE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Two Half Hitches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Attaches a rope to a tree or a pole, even under load!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Tightens itself and stays secure.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You can use any number of “round turns” to lower the strain on the knot itself.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5715000" y="5486400"/>
            <a:ext cx="2514600" cy="77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https://www.animatedknots.com/round-turn-two-half-hitches-knot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1345680" y="2881080"/>
            <a:ext cx="2540520" cy="2940840"/>
          </a:xfrm>
          <a:prstGeom prst="rect">
            <a:avLst/>
          </a:prstGeom>
          <a:ln w="0">
            <a:noFill/>
          </a:ln>
        </p:spPr>
      </p:pic>
      <p:pic>
        <p:nvPicPr>
          <p:cNvPr id="365" name="" descr=""/>
          <p:cNvPicPr/>
          <p:nvPr/>
        </p:nvPicPr>
        <p:blipFill>
          <a:blip r:embed="rId2"/>
          <a:stretch/>
        </p:blipFill>
        <p:spPr>
          <a:xfrm>
            <a:off x="5715000" y="29718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66" name=""/>
          <p:cNvSpPr txBox="1"/>
          <p:nvPr/>
        </p:nvSpPr>
        <p:spPr>
          <a:xfrm>
            <a:off x="1345680" y="5821920"/>
            <a:ext cx="2997720" cy="3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By Sawims at Dutch Wikipedia 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D69656B4-E85C-4AC5-86BD-B060853895EF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Bowline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Shape 3"/>
          <p:cNvSpPr/>
          <p:nvPr/>
        </p:nvSpPr>
        <p:spPr>
          <a:xfrm>
            <a:off x="914400" y="1463040"/>
            <a:ext cx="722340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 human weight, figure-8 family is stronger &amp; safer.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Great for any loop that needs to stay put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...but secure the loose end! ...this knot can fall apart!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Can even join ropes.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1371600" y="2743200"/>
            <a:ext cx="3184920" cy="2388600"/>
          </a:xfrm>
          <a:prstGeom prst="rect">
            <a:avLst/>
          </a:prstGeom>
          <a:ln w="0">
            <a:noFill/>
          </a:ln>
        </p:spPr>
      </p:pic>
      <p:pic>
        <p:nvPicPr>
          <p:cNvPr id="372" name="" descr=""/>
          <p:cNvPicPr/>
          <p:nvPr/>
        </p:nvPicPr>
        <p:blipFill>
          <a:blip r:embed="rId2"/>
          <a:stretch/>
        </p:blipFill>
        <p:spPr>
          <a:xfrm>
            <a:off x="5029200" y="27432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73" name=""/>
          <p:cNvSpPr txBox="1"/>
          <p:nvPr/>
        </p:nvSpPr>
        <p:spPr>
          <a:xfrm>
            <a:off x="5029200" y="5257800"/>
            <a:ext cx="3246120" cy="32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https://www.animatedknots.com/bowline-knot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FD343C43-1FE3-48CD-A489-A00EAAFBC609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Sheet Bend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Join unequal size lines, e.g. twine and paracord.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Leave the ends much longer than this!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Consider two loops, e.g. two bowlines, or a figure-8 bend.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1295640" y="2971800"/>
            <a:ext cx="3047760" cy="2286000"/>
          </a:xfrm>
          <a:prstGeom prst="rect">
            <a:avLst/>
          </a:prstGeom>
          <a:ln w="0">
            <a:noFill/>
          </a:ln>
        </p:spPr>
      </p:pic>
      <p:pic>
        <p:nvPicPr>
          <p:cNvPr id="379" name="" descr=""/>
          <p:cNvPicPr/>
          <p:nvPr/>
        </p:nvPicPr>
        <p:blipFill>
          <a:blip r:embed="rId2"/>
          <a:stretch/>
        </p:blipFill>
        <p:spPr>
          <a:xfrm>
            <a:off x="4572000" y="29718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80" name=""/>
          <p:cNvSpPr txBox="1"/>
          <p:nvPr/>
        </p:nvSpPr>
        <p:spPr>
          <a:xfrm>
            <a:off x="4572000" y="5486400"/>
            <a:ext cx="346644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https://www.animatedknots.com/sheet-bend-knot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E7147999-AB12-41BB-AAB3-62030884EAE6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BONUS: Icicle Hitch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Hold on to anything: an antenna, a metal spike, even an icicle!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Notice the round turns?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914400" y="2286000"/>
            <a:ext cx="3351240" cy="2681280"/>
          </a:xfrm>
          <a:prstGeom prst="rect">
            <a:avLst/>
          </a:prstGeom>
          <a:ln w="0">
            <a:noFill/>
          </a:ln>
        </p:spPr>
      </p:pic>
      <p:pic>
        <p:nvPicPr>
          <p:cNvPr id="386" name="" descr=""/>
          <p:cNvPicPr/>
          <p:nvPr/>
        </p:nvPicPr>
        <p:blipFill>
          <a:blip r:embed="rId2"/>
          <a:stretch/>
        </p:blipFill>
        <p:spPr>
          <a:xfrm>
            <a:off x="4480560" y="2286000"/>
            <a:ext cx="4271040" cy="3565800"/>
          </a:xfrm>
          <a:prstGeom prst="rect">
            <a:avLst/>
          </a:prstGeom>
          <a:ln w="0">
            <a:noFill/>
          </a:ln>
        </p:spPr>
      </p:pic>
      <p:sp>
        <p:nvSpPr>
          <p:cNvPr id="387" name=""/>
          <p:cNvSpPr txBox="1"/>
          <p:nvPr/>
        </p:nvSpPr>
        <p:spPr>
          <a:xfrm>
            <a:off x="914400" y="4967280"/>
            <a:ext cx="34290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https://en.wikipedia.org/wiki/Icicle_hitch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3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22BFAB2C-7983-4173-BE28-A52A62FCF1D4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BONUS: Icicle Hitch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TextShape 14"/>
          <p:cNvSpPr/>
          <p:nvPr/>
        </p:nvSpPr>
        <p:spPr>
          <a:xfrm>
            <a:off x="914400" y="1463040"/>
            <a:ext cx="694908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Two ways to tie. Bookmark them for later!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TextShape 15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"/>
          <p:cNvSpPr txBox="1"/>
          <p:nvPr/>
        </p:nvSpPr>
        <p:spPr>
          <a:xfrm>
            <a:off x="1371600" y="4597560"/>
            <a:ext cx="342900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https://www.animatedknots.com/icicle-hitch-knot-loop-method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1371600" y="2057400"/>
            <a:ext cx="2514600" cy="2514600"/>
          </a:xfrm>
          <a:prstGeom prst="rect">
            <a:avLst/>
          </a:prstGeom>
          <a:ln w="0">
            <a:noFill/>
          </a:ln>
        </p:spPr>
      </p:pic>
      <p:pic>
        <p:nvPicPr>
          <p:cNvPr id="394" name="" descr=""/>
          <p:cNvPicPr/>
          <p:nvPr/>
        </p:nvPicPr>
        <p:blipFill>
          <a:blip r:embed="rId2"/>
          <a:stretch/>
        </p:blipFill>
        <p:spPr>
          <a:xfrm>
            <a:off x="5029200" y="20574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95" name=""/>
          <p:cNvSpPr txBox="1"/>
          <p:nvPr/>
        </p:nvSpPr>
        <p:spPr>
          <a:xfrm>
            <a:off x="5029200" y="45720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https://www.animatedknots.com/icicle-hitch-knot-end-method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A2F1E48C-2582-4773-92D4-9DABF1FD092F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Rope: What’s it good for?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3"/>
          <p:cNvSpPr/>
          <p:nvPr/>
        </p:nvSpPr>
        <p:spPr>
          <a:xfrm>
            <a:off x="914400" y="1463040"/>
            <a:ext cx="731484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Field Day.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Wire Antennas.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Light-duty permanent structures, e.g. push-up poles..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Larger permanent structures—with engineering assistance.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1830600" y="2651760"/>
            <a:ext cx="5482800" cy="36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17993B3B-B578-4948-8CD9-E0B4F717E108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are your favorite knots?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Shape 3"/>
          <p:cNvSpPr/>
          <p:nvPr/>
        </p:nvSpPr>
        <p:spPr>
          <a:xfrm>
            <a:off x="914400" y="1410120"/>
            <a:ext cx="704052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How many Eagle Scouts do we have here today?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Thank you for coming out today! Let’s play!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Shape 4"/>
          <p:cNvSpPr/>
          <p:nvPr/>
        </p:nvSpPr>
        <p:spPr>
          <a:xfrm>
            <a:off x="1097280" y="4389120"/>
            <a:ext cx="201132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2606040" y="2011680"/>
            <a:ext cx="3931560" cy="386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15256D44-1AC9-4CC6-9D9B-54D549F7BF5F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Why rope and not just steel cable?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Shape 3"/>
          <p:cNvSpPr/>
          <p:nvPr/>
        </p:nvSpPr>
        <p:spPr>
          <a:xfrm>
            <a:off x="914400" y="1463040"/>
            <a:ext cx="731484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Easy to work with, no special tools or clamps.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Inexpensive (not for the best stuff!).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Commonly available (be careful!).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Doesn’t rust.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Doesn’t conduct electricity when dry!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Familiar—large base of experience and skills.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2715840" y="3490560"/>
            <a:ext cx="3745800" cy="270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DF0393F5-3B9C-46CD-9609-AEF9B383EEA0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Common Types of Rope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Shape 3"/>
          <p:cNvSpPr/>
          <p:nvPr/>
        </p:nvSpPr>
        <p:spPr>
          <a:xfrm>
            <a:off x="914400" y="1140840"/>
            <a:ext cx="475452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Twine and Cord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 particular structure.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Often surprisingly weak.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Slingshot or potato gun line.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Laid (Traditional) Rope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Natural fibers twisted and coiled together.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fibers contribute strength.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Hemp, cotton, jute, sisal.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Also plastic imitations for marine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Kernmantle Rope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Braided protective cover.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Inner fibers for strength.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modern, high-strength ropes: climbing, parachute cord.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5669280" y="4663440"/>
            <a:ext cx="2011320" cy="1700280"/>
          </a:xfrm>
          <a:prstGeom prst="rect">
            <a:avLst/>
          </a:prstGeom>
          <a:ln w="0">
            <a:noFill/>
          </a:ln>
        </p:spPr>
      </p:pic>
      <p:pic>
        <p:nvPicPr>
          <p:cNvPr id="295" name="" descr=""/>
          <p:cNvPicPr/>
          <p:nvPr/>
        </p:nvPicPr>
        <p:blipFill>
          <a:blip r:embed="rId2"/>
          <a:stretch/>
        </p:blipFill>
        <p:spPr>
          <a:xfrm>
            <a:off x="5669280" y="2926080"/>
            <a:ext cx="2194200" cy="1645560"/>
          </a:xfrm>
          <a:prstGeom prst="rect">
            <a:avLst/>
          </a:prstGeom>
          <a:ln w="0">
            <a:noFill/>
          </a:ln>
        </p:spPr>
      </p:pic>
      <p:pic>
        <p:nvPicPr>
          <p:cNvPr id="296" name="" descr=""/>
          <p:cNvPicPr/>
          <p:nvPr/>
        </p:nvPicPr>
        <p:blipFill>
          <a:blip r:embed="rId3"/>
          <a:stretch/>
        </p:blipFill>
        <p:spPr>
          <a:xfrm>
            <a:off x="5669280" y="914400"/>
            <a:ext cx="2008440" cy="191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3EAD229D-31E0-4A1B-B555-ABE30CB17667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Weaknesses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Shape 3"/>
          <p:cNvSpPr/>
          <p:nvPr/>
        </p:nvSpPr>
        <p:spPr>
          <a:xfrm>
            <a:off x="914400" y="1463040"/>
            <a:ext cx="4205880" cy="46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Natural Fibers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Often weak—especially jute.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Good hemp rope is hard to get!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Fungus and bacteria.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Water.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Shock sensitive.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Many chemicals.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pH changes.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Abrasion.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Synthetic Ropes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Heat.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UV light—especially the cheaper ropes.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Abrasion, though less vulnerable.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Not water—many are soaked on purpose before first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5011920" y="1097280"/>
            <a:ext cx="3491640" cy="2834280"/>
          </a:xfrm>
          <a:prstGeom prst="rect">
            <a:avLst/>
          </a:prstGeom>
          <a:ln w="0">
            <a:noFill/>
          </a:ln>
        </p:spPr>
      </p:pic>
      <p:sp>
        <p:nvSpPr>
          <p:cNvPr id="302" name="TextShape 5"/>
          <p:cNvSpPr/>
          <p:nvPr/>
        </p:nvSpPr>
        <p:spPr>
          <a:xfrm>
            <a:off x="5303520" y="4389120"/>
            <a:ext cx="2925720" cy="16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Ropes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Knots and sharp turns.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Short, sharp shock.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User error.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D9EEDBE3-4216-4EB9-83A6-55B9A04EFC97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Safe Use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Shape 3"/>
          <p:cNvSpPr/>
          <p:nvPr/>
        </p:nvSpPr>
        <p:spPr>
          <a:xfrm>
            <a:off x="914400" y="1463040"/>
            <a:ext cx="6949080" cy="42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 permanent use, look for the newer products made of “Spectra” or “Dyneema” (UHMWPE).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Cut only as directed—heat, not a knife, if specified.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Polyester (dacron) is the 2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choice—think paracord.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Use clamps and thimbles for permanent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Avoid most rope at home improvement stores except for temporary, light-duty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Choose only U/V resistant types except for temporary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Minimize friction.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Chain.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S-hooks.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One rope to tree,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to antenna.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Covers/shields.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Carabiners.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Thimbles.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3383640" y="3840840"/>
            <a:ext cx="2331360" cy="2331360"/>
          </a:xfrm>
          <a:prstGeom prst="rect">
            <a:avLst/>
          </a:prstGeom>
          <a:ln w="0">
            <a:noFill/>
          </a:ln>
        </p:spPr>
      </p:pic>
      <p:pic>
        <p:nvPicPr>
          <p:cNvPr id="308" name="" descr=""/>
          <p:cNvPicPr/>
          <p:nvPr/>
        </p:nvPicPr>
        <p:blipFill>
          <a:blip r:embed="rId2"/>
          <a:stretch/>
        </p:blipFill>
        <p:spPr>
          <a:xfrm>
            <a:off x="6043680" y="3855960"/>
            <a:ext cx="1819800" cy="231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BACD0555-965B-4C02-9F9A-0B174861BFDD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Safe Use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Remember, knots weaken rope! And some knots fall apart.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Use a bowline or a figure-8, and avoid the square knot.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Working load is usually 1/5 of breaking strength for temporary, improvised use...sailors often use 1/12!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Working load is usually 1/3 of breaking strength for permanent, planned use with loads calculated and no shocks.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Stay out of line with loaded rope!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Plan for movement or plan for failure—counterweights, springs, break-links, and (for thick ropes) pulleys can all help.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2701080" y="4093560"/>
            <a:ext cx="3742200" cy="224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EA0FE39E-E730-46AC-8742-6187253A88EB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Let’s tie a few knots!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3"/>
          <p:cNvSpPr/>
          <p:nvPr/>
        </p:nvSpPr>
        <p:spPr>
          <a:xfrm>
            <a:off x="914400" y="1463040"/>
            <a:ext cx="69490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Remember that knots are temporary and weaken the rope.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Professional use is moving away from knots altogether.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2547000" y="2194560"/>
            <a:ext cx="4050000" cy="405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/>
          <p:nvPr/>
        </p:nvSpPr>
        <p:spPr>
          <a:xfrm>
            <a:off x="612720" y="6356520"/>
            <a:ext cx="1980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15F0F9FB-A197-4B9D-A3B8-9D76DE87E7CB}" type="slidenum">
              <a:rPr b="0" lang="en-US" sz="14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914400" y="685800"/>
            <a:ext cx="73144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best knots and the worst knots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Shape 3"/>
          <p:cNvSpPr/>
          <p:nvPr/>
        </p:nvSpPr>
        <p:spPr>
          <a:xfrm>
            <a:off x="914400" y="1463040"/>
            <a:ext cx="69490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Square knots are only for things you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want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to fall apart.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bowline and the figure 8 are great.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fun reference: animatedknots.com.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Shape 4"/>
          <p:cNvSpPr/>
          <p:nvPr/>
        </p:nvSpPr>
        <p:spPr>
          <a:xfrm>
            <a:off x="4754880" y="5394960"/>
            <a:ext cx="14626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1"/>
          <a:stretch/>
        </p:blipFill>
        <p:spPr>
          <a:xfrm>
            <a:off x="1143000" y="297180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324" name=""/>
          <p:cNvSpPr txBox="1"/>
          <p:nvPr/>
        </p:nvSpPr>
        <p:spPr>
          <a:xfrm>
            <a:off x="1143000" y="5486400"/>
            <a:ext cx="25146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https://animatedknots.com</a:t>
            </a:r>
            <a:endParaRPr b="0" i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3792600" y="2971800"/>
            <a:ext cx="4665600" cy="26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7082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2014-10-17T03:01:32Z</dcterms:created>
  <dc:creator/>
  <dc:description/>
  <dc:language>en-US</dc:language>
  <cp:lastModifiedBy/>
  <dcterms:modified xsi:type="dcterms:W3CDTF">2024-07-02T14:59:25Z</dcterms:modified>
  <cp:revision>344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27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27</vt:i4>
  </property>
  <property fmtid="{D5CDD505-2E9C-101B-9397-08002B2CF9AE}" pid="11" name="_TemplateID">
    <vt:lpwstr>TC102282699990</vt:lpwstr>
  </property>
</Properties>
</file>